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3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60" r:id="rId16"/>
    <p:sldId id="287" r:id="rId17"/>
    <p:sldId id="304" r:id="rId18"/>
    <p:sldId id="305" r:id="rId19"/>
    <p:sldId id="306" r:id="rId20"/>
    <p:sldId id="258" r:id="rId21"/>
    <p:sldId id="264" r:id="rId22"/>
    <p:sldId id="307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1BAE0-3F3E-4648-8B09-9B4B5F0572D3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8769-FCA8-4194-9936-53459167A9D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062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38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709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5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301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17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69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866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358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05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252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453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BBD5-72D9-4440-B88C-8E494D270D76}" type="datetimeFigureOut">
              <a:rPr lang="pt-PT" smtClean="0"/>
              <a:t>24/10/2019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C0058-587B-472E-8B44-21EA0B3CC0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15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69" y="836712"/>
            <a:ext cx="8640960" cy="1368152"/>
          </a:xfrm>
        </p:spPr>
        <p:txBody>
          <a:bodyPr>
            <a:normAutofit/>
          </a:bodyPr>
          <a:lstStyle/>
          <a:p>
            <a:r>
              <a:rPr lang="pt-PT" b="1" dirty="0" smtClean="0"/>
              <a:t>Como Escrever Teses: conteúdo</a:t>
            </a:r>
            <a:endParaRPr lang="pt-P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3312368" cy="2880320"/>
          </a:xfrm>
        </p:spPr>
        <p:txBody>
          <a:bodyPr>
            <a:normAutofit/>
          </a:bodyPr>
          <a:lstStyle/>
          <a:p>
            <a:endParaRPr lang="pt-PT" sz="4400" dirty="0" smtClean="0">
              <a:solidFill>
                <a:srgbClr val="0070C0"/>
              </a:solidFill>
            </a:endParaRPr>
          </a:p>
          <a:p>
            <a:r>
              <a:rPr lang="pt-PT" sz="4400" b="1" dirty="0" smtClean="0">
                <a:solidFill>
                  <a:srgbClr val="0070C0"/>
                </a:solidFill>
              </a:rPr>
              <a:t>Forma </a:t>
            </a:r>
          </a:p>
          <a:p>
            <a:r>
              <a:rPr lang="pt-PT" sz="4400" b="1" dirty="0" smtClean="0">
                <a:solidFill>
                  <a:srgbClr val="0070C0"/>
                </a:solidFill>
              </a:rPr>
              <a:t>Conteúdo</a:t>
            </a:r>
            <a:endParaRPr lang="pt-PT" sz="4400" b="1" dirty="0">
              <a:solidFill>
                <a:srgbClr val="0070C0"/>
              </a:solidFill>
            </a:endParaRPr>
          </a:p>
          <a:p>
            <a:endParaRPr lang="pt-PT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5" y="44624"/>
            <a:ext cx="5033709" cy="864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325" y="2996952"/>
            <a:ext cx="2666134" cy="3598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68" y="2348880"/>
            <a:ext cx="2592288" cy="37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6927"/>
            <a:ext cx="8015199" cy="60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7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2" y="852809"/>
            <a:ext cx="8351185" cy="54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95" y="671857"/>
            <a:ext cx="7923809" cy="5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4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62" y="1133762"/>
            <a:ext cx="7590476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38" y="914714"/>
            <a:ext cx="7409524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7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pt-PT" b="1" dirty="0"/>
              <a:t>Resumo</a:t>
            </a:r>
            <a:endParaRPr lang="pt-PT" dirty="0"/>
          </a:p>
          <a:p>
            <a:pPr lvl="0"/>
            <a:r>
              <a:rPr lang="pt-PT" b="1" dirty="0"/>
              <a:t>Introdução teórica</a:t>
            </a:r>
            <a:endParaRPr lang="pt-PT" dirty="0"/>
          </a:p>
          <a:p>
            <a:pPr lvl="0"/>
            <a:r>
              <a:rPr lang="pt-PT" b="1" dirty="0"/>
              <a:t>Métodos de pesquisa</a:t>
            </a:r>
            <a:endParaRPr lang="pt-PT" dirty="0"/>
          </a:p>
          <a:p>
            <a:pPr lvl="0"/>
            <a:r>
              <a:rPr lang="pt-PT" b="1" dirty="0"/>
              <a:t>Resultados</a:t>
            </a:r>
            <a:endParaRPr lang="pt-PT" dirty="0"/>
          </a:p>
          <a:p>
            <a:pPr lvl="0"/>
            <a:r>
              <a:rPr lang="pt-PT" b="1" dirty="0"/>
              <a:t>Discussão </a:t>
            </a:r>
            <a:endParaRPr lang="pt-PT" dirty="0"/>
          </a:p>
          <a:p>
            <a:pPr lvl="0"/>
            <a:r>
              <a:rPr lang="pt-PT" b="1" dirty="0"/>
              <a:t>Conclusões</a:t>
            </a:r>
            <a:endParaRPr lang="pt-PT" dirty="0"/>
          </a:p>
          <a:p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566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564904"/>
            <a:ext cx="7272808" cy="37168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PT" sz="3800" b="1" dirty="0" smtClean="0"/>
              <a:t>Primeira pesquisa bibliográfica</a:t>
            </a:r>
          </a:p>
          <a:p>
            <a:pPr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PT" sz="3800" b="1" dirty="0" smtClean="0"/>
              <a:t>Pensar </a:t>
            </a:r>
            <a:r>
              <a:rPr lang="pt-PT" sz="3800" b="1" dirty="0"/>
              <a:t>num título provisório</a:t>
            </a:r>
            <a:endParaRPr lang="pt-PT" sz="3800" dirty="0"/>
          </a:p>
          <a:p>
            <a:pPr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PT" sz="3800" b="1" dirty="0"/>
              <a:t>Escrever um resumo </a:t>
            </a:r>
            <a:r>
              <a:rPr lang="pt-PT" sz="3800" b="1" dirty="0" smtClean="0"/>
              <a:t>provisório</a:t>
            </a:r>
          </a:p>
          <a:p>
            <a:pPr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PT" sz="3800" b="1" dirty="0" smtClean="0"/>
              <a:t>Escrever </a:t>
            </a:r>
            <a:r>
              <a:rPr lang="pt-PT" sz="3800" b="1" dirty="0"/>
              <a:t>um período curto com </a:t>
            </a:r>
            <a:r>
              <a:rPr lang="pt-PT" sz="3800" b="1" dirty="0" smtClean="0"/>
              <a:t>os resultados esperados</a:t>
            </a:r>
            <a:endParaRPr lang="pt-PT" sz="3800" dirty="0"/>
          </a:p>
          <a:p>
            <a:endParaRPr lang="pt-PT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76672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EXEMPLO DE SEQUÊNCIA</a:t>
            </a:r>
          </a:p>
          <a:p>
            <a:r>
              <a:rPr lang="pt-PT" sz="4000" b="1" dirty="0" smtClean="0"/>
              <a:t>1º </a:t>
            </a:r>
            <a:r>
              <a:rPr lang="pt-PT" sz="4000" b="1" dirty="0" err="1" smtClean="0"/>
              <a:t>aspectos</a:t>
            </a:r>
            <a:r>
              <a:rPr lang="pt-PT" sz="4000" b="1" dirty="0" smtClean="0"/>
              <a:t> preliminares</a:t>
            </a:r>
            <a:endParaRPr lang="pt-PT" sz="4000" b="1" dirty="0"/>
          </a:p>
        </p:txBody>
      </p:sp>
    </p:spTree>
    <p:extLst>
      <p:ext uri="{BB962C8B-B14F-4D97-AF65-F5344CB8AC3E}">
        <p14:creationId xmlns:p14="http://schemas.microsoft.com/office/powerpoint/2010/main" val="315118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EXEMPLO DE SEQUÊNCIA</a:t>
            </a:r>
          </a:p>
          <a:p>
            <a:r>
              <a:rPr lang="pt-PT" sz="4000" b="1" dirty="0"/>
              <a:t>2</a:t>
            </a:r>
            <a:r>
              <a:rPr lang="pt-PT" sz="4000" b="1" dirty="0" smtClean="0"/>
              <a:t>º Realização do trabalho</a:t>
            </a:r>
          </a:p>
          <a:p>
            <a:endParaRPr lang="pt-PT" sz="4000" b="1" dirty="0"/>
          </a:p>
          <a:p>
            <a:endParaRPr lang="pt-PT" sz="4000" b="1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PT" sz="3200" b="1" dirty="0" smtClean="0"/>
              <a:t>Realização do trabalho de campo ou de gabinete,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PT" sz="3200" b="1" dirty="0" smtClean="0"/>
              <a:t>Tratamento de dados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PT" sz="3200" b="1" dirty="0"/>
              <a:t>E</a:t>
            </a:r>
            <a:r>
              <a:rPr lang="pt-PT" sz="3200" b="1" dirty="0" smtClean="0"/>
              <a:t>laboração das figuras e tabelas de resultados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372787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EXEMPLO DE SEQUÊNCIA</a:t>
            </a:r>
          </a:p>
          <a:p>
            <a:r>
              <a:rPr lang="pt-PT" sz="4000" b="1" dirty="0" smtClean="0"/>
              <a:t>3º resultados e métodos que lhes deram origem</a:t>
            </a:r>
          </a:p>
          <a:p>
            <a:endParaRPr lang="pt-PT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b="1" dirty="0" smtClean="0"/>
              <a:t>Figuras e tabelas não devem incluir os mesmos resultados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b="1" dirty="0" smtClean="0"/>
              <a:t>Cada figura e cada tabela deve dar origem a pelo menos um parágrafo de resultados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b="1" dirty="0" smtClean="0"/>
              <a:t>Os resultados não apresentam discussão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24095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4969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EXEMPLO DE SEQUÊNCIA</a:t>
            </a:r>
          </a:p>
          <a:p>
            <a:r>
              <a:rPr lang="pt-PT" sz="4000" b="1" dirty="0" smtClean="0"/>
              <a:t>4º discussão</a:t>
            </a:r>
          </a:p>
          <a:p>
            <a:pPr marL="857250" lvl="1" indent="-457200" defTabSz="353246">
              <a:spcBef>
                <a:spcPts val="1406"/>
              </a:spcBef>
              <a:buFont typeface="Arial" panose="020B0604020202020204" pitchFamily="34" charset="0"/>
              <a:buChar char="•"/>
              <a:defRPr sz="3096"/>
            </a:pPr>
            <a:r>
              <a:rPr lang="pt-PT" sz="2400" dirty="0" smtClean="0"/>
              <a:t> </a:t>
            </a:r>
            <a:r>
              <a:rPr lang="pt-PT" sz="2400" b="1" dirty="0">
                <a:solidFill>
                  <a:srgbClr val="7030A0"/>
                </a:solidFill>
              </a:rPr>
              <a:t>A forma como decidimos incluir ou </a:t>
            </a:r>
            <a:r>
              <a:rPr lang="pt-PT" sz="2400" b="1" dirty="0" smtClean="0">
                <a:solidFill>
                  <a:srgbClr val="7030A0"/>
                </a:solidFill>
              </a:rPr>
              <a:t>excluir </a:t>
            </a:r>
            <a:r>
              <a:rPr lang="pt-PT" sz="2400" b="1" dirty="0">
                <a:solidFill>
                  <a:srgbClr val="7030A0"/>
                </a:solidFill>
              </a:rPr>
              <a:t>dados para aumentar a força do nosso argumento</a:t>
            </a:r>
          </a:p>
          <a:p>
            <a:pPr marL="857250" lvl="1" indent="-457200" defTabSz="353246">
              <a:spcBef>
                <a:spcPts val="1406"/>
              </a:spcBef>
              <a:buFont typeface="Arial" panose="020B0604020202020204" pitchFamily="34" charset="0"/>
              <a:buChar char="•"/>
              <a:defRPr sz="3096"/>
            </a:pPr>
            <a:r>
              <a:rPr lang="pt-PT" sz="2400" b="1" dirty="0">
                <a:solidFill>
                  <a:srgbClr val="7030A0"/>
                </a:solidFill>
              </a:rPr>
              <a:t>Também pode ilustrar o que está subjacente nos dados (e.g., causas profundas; padrões)</a:t>
            </a:r>
          </a:p>
          <a:p>
            <a:pPr marL="857250" lvl="1" indent="-457200" defTabSz="353246">
              <a:spcBef>
                <a:spcPts val="1406"/>
              </a:spcBef>
              <a:buFont typeface="Arial" panose="020B0604020202020204" pitchFamily="34" charset="0"/>
              <a:buChar char="•"/>
              <a:defRPr sz="3096"/>
            </a:pPr>
            <a:r>
              <a:rPr lang="pt-PT" sz="2400" b="1" dirty="0">
                <a:solidFill>
                  <a:srgbClr val="7030A0"/>
                </a:solidFill>
              </a:rPr>
              <a:t>Os conceitos e a teoria  dão autoridade ao nosso argumento </a:t>
            </a:r>
            <a:endParaRPr lang="pt-PT" sz="105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013176"/>
            <a:ext cx="4837019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EM CADA PARÁGRAFO</a:t>
            </a:r>
          </a:p>
          <a:p>
            <a:r>
              <a:rPr lang="pt-PT" dirty="0" smtClean="0"/>
              <a:t>Observamos isto</a:t>
            </a:r>
          </a:p>
          <a:p>
            <a:r>
              <a:rPr lang="pt-PT" dirty="0" smtClean="0"/>
              <a:t>Outros autores tinham também visto/ou não</a:t>
            </a:r>
          </a:p>
          <a:p>
            <a:r>
              <a:rPr lang="pt-PT" dirty="0" smtClean="0"/>
              <a:t>O problema é este</a:t>
            </a:r>
          </a:p>
          <a:p>
            <a:r>
              <a:rPr lang="pt-PT" dirty="0" smtClean="0"/>
              <a:t>Explicação pode ser esta porque…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278302" y="5567174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>
                <a:solidFill>
                  <a:schemeClr val="accent1"/>
                </a:solidFill>
              </a:rPr>
              <a:t>1 ideia = 1 período</a:t>
            </a:r>
          </a:p>
        </p:txBody>
      </p:sp>
    </p:spTree>
    <p:extLst>
      <p:ext uri="{BB962C8B-B14F-4D97-AF65-F5344CB8AC3E}">
        <p14:creationId xmlns:p14="http://schemas.microsoft.com/office/powerpoint/2010/main" val="267642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9433" y="544935"/>
            <a:ext cx="85915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3200" dirty="0"/>
              <a:t>AS QUATRO PARTES </a:t>
            </a:r>
            <a:r>
              <a:rPr lang="pt-PT" altLang="pt-PT" sz="3200" b="1" dirty="0"/>
              <a:t>(=PERGUNTAS!)</a:t>
            </a:r>
            <a:r>
              <a:rPr lang="pt-PT" altLang="pt-PT" sz="3200" dirty="0"/>
              <a:t> DE </a:t>
            </a:r>
            <a:r>
              <a:rPr lang="pt-PT" altLang="pt-PT" sz="3200" dirty="0" smtClean="0"/>
              <a:t>UM TRABALHO </a:t>
            </a:r>
            <a:r>
              <a:rPr lang="pt-PT" altLang="pt-PT" sz="3200" dirty="0"/>
              <a:t>CIENTÍFICO</a:t>
            </a:r>
            <a:endParaRPr lang="en-GB" altLang="pt-PT" sz="3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1383" y="1884784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/>
              <a:t>1. Qual foi o problema estudado? &gt;&gt;&gt;&gt;&gt; INTRODUÇÃO</a:t>
            </a:r>
            <a:endParaRPr lang="en-GB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583" y="4094584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/>
              <a:t>3. O que foi encontrado? &gt;&gt;&gt;&gt;&gt;&gt;&gt;&gt;&gt;  RESULTADOS</a:t>
            </a:r>
            <a:endParaRPr lang="en-GB" altLang="pt-PT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1383" y="3113509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/>
              <a:t>2. Como foi estudado? &gt;&gt;&gt;&gt;&gt;&gt;&gt; MATERIAL E MÉTODOS</a:t>
            </a:r>
            <a:endParaRPr lang="en-GB" altLang="pt-PT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7584" y="5085184"/>
            <a:ext cx="813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/>
              <a:t>4. O que significam estes resultados? &gt;&gt;&gt;&gt; DISCUSSÃO</a:t>
            </a:r>
            <a:endParaRPr lang="en-GB" altLang="pt-PT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45421" y="2341984"/>
            <a:ext cx="4602162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/>
              <a:t>EM GERAL INCLUI OBJECTIVOS</a:t>
            </a:r>
            <a:endParaRPr lang="en-GB" altLang="pt-PT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21459" y="5694785"/>
            <a:ext cx="6264275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/>
              <a:t>PODE OU NÃO INCLUIR CONCLUSÕES (típico de artigos de engenharia, física…)</a:t>
            </a:r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65125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8424" cy="360040"/>
          </a:xfrm>
        </p:spPr>
        <p:txBody>
          <a:bodyPr>
            <a:noAutofit/>
          </a:bodyPr>
          <a:lstStyle/>
          <a:p>
            <a:r>
              <a:rPr lang="pt-PT" sz="6000" b="1" dirty="0" smtClean="0"/>
              <a:t/>
            </a:r>
            <a:br>
              <a:rPr lang="pt-PT" sz="6000" b="1" dirty="0" smtClean="0"/>
            </a:br>
            <a:r>
              <a:rPr lang="pt-PT" sz="6000" b="1" dirty="0"/>
              <a:t>EXEMPLO DE SEQUÊNCIA</a:t>
            </a:r>
            <a:br>
              <a:rPr lang="pt-PT" sz="6000" b="1" dirty="0"/>
            </a:br>
            <a:r>
              <a:rPr lang="pt-PT" sz="4000" b="1" dirty="0" smtClean="0"/>
              <a:t>5º Introdução, título</a:t>
            </a:r>
            <a:endParaRPr lang="pt-P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776864" cy="1991259"/>
          </a:xfrm>
        </p:spPr>
        <p:txBody>
          <a:bodyPr>
            <a:normAutofit fontScale="55000" lnSpcReduction="20000"/>
          </a:bodyPr>
          <a:lstStyle/>
          <a:p>
            <a:pPr lvl="1">
              <a:lnSpc>
                <a:spcPct val="170000"/>
              </a:lnSpc>
            </a:pPr>
            <a:r>
              <a:rPr lang="pt-P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</a:t>
            </a:r>
            <a:r>
              <a:rPr lang="pt-PT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 </a:t>
            </a:r>
            <a:r>
              <a:rPr lang="pt-P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vamos afinal abordar no trabalho</a:t>
            </a:r>
            <a:endParaRPr lang="pt-PT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70000"/>
              </a:lnSpc>
            </a:pPr>
            <a:r>
              <a:rPr lang="pt-P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 </a:t>
            </a:r>
            <a:r>
              <a:rPr lang="pt-PT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literatura </a:t>
            </a:r>
            <a:r>
              <a:rPr lang="pt-P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 suporta o tema </a:t>
            </a:r>
            <a:r>
              <a:rPr lang="pt-PT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 para a qual contribui?</a:t>
            </a:r>
            <a:endParaRPr lang="pt-PT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70000"/>
              </a:lnSpc>
            </a:pPr>
            <a:r>
              <a:rPr lang="pt-P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Quais </a:t>
            </a:r>
            <a:r>
              <a:rPr lang="pt-PT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lacunas dessa literatura (se existem) e em que medida o nosso artigo/tese ajuda a preenchê-las</a:t>
            </a:r>
            <a:r>
              <a:rPr lang="pt-P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pPr lvl="1">
              <a:lnSpc>
                <a:spcPct val="170000"/>
              </a:lnSpc>
            </a:pPr>
            <a:endParaRPr lang="pt-PT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3573016"/>
            <a:ext cx="3960440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NO TEXTO TODO</a:t>
            </a:r>
          </a:p>
          <a:p>
            <a:r>
              <a:rPr lang="pt-PT" dirty="0" smtClean="0"/>
              <a:t>Geral para o particular</a:t>
            </a:r>
          </a:p>
          <a:p>
            <a:endParaRPr lang="pt-PT" dirty="0"/>
          </a:p>
          <a:p>
            <a:r>
              <a:rPr lang="pt-PT" dirty="0" smtClean="0"/>
              <a:t>EM CADA PARÁGRAFO</a:t>
            </a:r>
          </a:p>
          <a:p>
            <a:r>
              <a:rPr lang="pt-PT" dirty="0" smtClean="0"/>
              <a:t>O assunto é este</a:t>
            </a:r>
          </a:p>
          <a:p>
            <a:r>
              <a:rPr lang="pt-PT" dirty="0" smtClean="0"/>
              <a:t>O problema é este</a:t>
            </a:r>
          </a:p>
          <a:p>
            <a:r>
              <a:rPr lang="pt-PT" dirty="0" smtClean="0"/>
              <a:t>Sabemos isto sobre o problema</a:t>
            </a:r>
          </a:p>
          <a:p>
            <a:r>
              <a:rPr lang="pt-PT" dirty="0" smtClean="0"/>
              <a:t>Não sabemos isto ou há dúvidas</a:t>
            </a:r>
          </a:p>
          <a:p>
            <a:r>
              <a:rPr lang="pt-PT" dirty="0" smtClean="0"/>
              <a:t>Era importante esclarecer estas dúvidas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896181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Ajustar o título, escrever o resumo, escolher as palavras chave a pensar em buscas de outros utilizadores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15827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55" y="476672"/>
            <a:ext cx="8507288" cy="266429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t-PT" sz="4400" b="1" dirty="0">
                <a:solidFill>
                  <a:srgbClr val="C00000"/>
                </a:solidFill>
              </a:rPr>
              <a:t>Lembrem-se </a:t>
            </a:r>
            <a:r>
              <a:rPr lang="pt-PT" sz="4400" b="1" dirty="0" smtClean="0">
                <a:solidFill>
                  <a:srgbClr val="C00000"/>
                </a:solidFill>
              </a:rPr>
              <a:t>que: </a:t>
            </a:r>
          </a:p>
          <a:p>
            <a:pPr lvl="0"/>
            <a:endParaRPr lang="pt-PT" b="1" dirty="0" smtClean="0">
              <a:solidFill>
                <a:srgbClr val="00B0F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pt-PT" b="1" dirty="0" smtClean="0">
                <a:solidFill>
                  <a:srgbClr val="00B0F0"/>
                </a:solidFill>
              </a:rPr>
              <a:t>1</a:t>
            </a:r>
            <a:r>
              <a:rPr lang="pt-PT" b="1" dirty="0">
                <a:solidFill>
                  <a:srgbClr val="00B0F0"/>
                </a:solidFill>
              </a:rPr>
              <a:t>)</a:t>
            </a:r>
            <a:r>
              <a:rPr lang="pt-PT" b="1" dirty="0"/>
              <a:t> na </a:t>
            </a:r>
            <a:r>
              <a:rPr lang="pt-PT" b="1" u="sng" dirty="0"/>
              <a:t>primeira fase </a:t>
            </a:r>
            <a:r>
              <a:rPr lang="pt-PT" b="1" dirty="0"/>
              <a:t>escrevemos para criar ordem nas nossas </a:t>
            </a:r>
            <a:r>
              <a:rPr lang="pt-PT" b="1" dirty="0" smtClean="0"/>
              <a:t>ideias; </a:t>
            </a:r>
          </a:p>
          <a:p>
            <a:pPr lvl="0"/>
            <a:endParaRPr lang="pt-PT" b="1" dirty="0">
              <a:solidFill>
                <a:srgbClr val="00B0F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pt-PT" b="1" dirty="0" smtClean="0">
                <a:solidFill>
                  <a:srgbClr val="00B0F0"/>
                </a:solidFill>
              </a:rPr>
              <a:t>2</a:t>
            </a:r>
            <a:r>
              <a:rPr lang="pt-PT" b="1" dirty="0">
                <a:solidFill>
                  <a:srgbClr val="00B0F0"/>
                </a:solidFill>
              </a:rPr>
              <a:t>)</a:t>
            </a:r>
            <a:r>
              <a:rPr lang="pt-PT" b="1" dirty="0"/>
              <a:t> na </a:t>
            </a:r>
            <a:r>
              <a:rPr lang="pt-PT" b="1" u="sng" dirty="0"/>
              <a:t>segunda fase</a:t>
            </a:r>
            <a:r>
              <a:rPr lang="pt-PT" b="1" dirty="0"/>
              <a:t> é que começamos a interpretar e analisar os </a:t>
            </a:r>
            <a:r>
              <a:rPr lang="pt-PT" b="1" dirty="0" smtClean="0"/>
              <a:t>dados </a:t>
            </a:r>
            <a:r>
              <a:rPr lang="pt-PT" b="1" dirty="0"/>
              <a:t>e </a:t>
            </a:r>
            <a:r>
              <a:rPr lang="pt-PT" b="1" dirty="0" smtClean="0"/>
              <a:t>obter uma </a:t>
            </a:r>
            <a:r>
              <a:rPr lang="pt-PT" b="1" dirty="0"/>
              <a:t>estrutura clara e coerente</a:t>
            </a:r>
            <a:r>
              <a:rPr lang="pt-PT" b="1" dirty="0" smtClean="0"/>
              <a:t>.</a:t>
            </a:r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495533" y="4005064"/>
            <a:ext cx="7848872" cy="1692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</a:rPr>
              <a:t>Antes de submeter: </a:t>
            </a:r>
            <a:endParaRPr lang="pt-PT" sz="3200" b="1" dirty="0" smtClean="0">
              <a:solidFill>
                <a:srgbClr val="FF0000"/>
              </a:solidFill>
            </a:endParaRPr>
          </a:p>
          <a:p>
            <a:endParaRPr lang="pt-PT" b="1" dirty="0"/>
          </a:p>
          <a:p>
            <a:r>
              <a:rPr lang="pt-PT" b="1" dirty="0" smtClean="0"/>
              <a:t>verificar </a:t>
            </a:r>
            <a:r>
              <a:rPr lang="pt-PT" b="1" dirty="0"/>
              <a:t>se as conclusões: </a:t>
            </a:r>
            <a:r>
              <a:rPr lang="pt-PT" b="1" dirty="0">
                <a:solidFill>
                  <a:srgbClr val="C00000"/>
                </a:solidFill>
              </a:rPr>
              <a:t>1)</a:t>
            </a:r>
            <a:r>
              <a:rPr lang="pt-PT" b="1" dirty="0"/>
              <a:t> estão bem relacionadas com o argumento; </a:t>
            </a:r>
            <a:r>
              <a:rPr lang="pt-PT" b="1" dirty="0">
                <a:solidFill>
                  <a:srgbClr val="C00000"/>
                </a:solidFill>
              </a:rPr>
              <a:t>2)</a:t>
            </a:r>
            <a:r>
              <a:rPr lang="pt-PT" b="1" dirty="0"/>
              <a:t> se dialogam com a literatura teórica a que recorremos; </a:t>
            </a:r>
            <a:r>
              <a:rPr lang="pt-PT" b="1" dirty="0">
                <a:solidFill>
                  <a:srgbClr val="C00000"/>
                </a:solidFill>
              </a:rPr>
              <a:t>3) </a:t>
            </a:r>
            <a:r>
              <a:rPr lang="pt-PT" b="1" dirty="0"/>
              <a:t>se respondem às perguntas formuladas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9164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Calendarização: a chave do sucesso</a:t>
            </a:r>
            <a:endParaRPr lang="pt-PT" dirty="0"/>
          </a:p>
        </p:txBody>
      </p:sp>
      <p:grpSp>
        <p:nvGrpSpPr>
          <p:cNvPr id="23" name="Group 22"/>
          <p:cNvGrpSpPr/>
          <p:nvPr/>
        </p:nvGrpSpPr>
        <p:grpSpPr>
          <a:xfrm>
            <a:off x="179512" y="1340768"/>
            <a:ext cx="8640960" cy="4641634"/>
            <a:chOff x="179512" y="1340768"/>
            <a:chExt cx="8640960" cy="4641634"/>
          </a:xfrm>
        </p:grpSpPr>
        <p:sp>
          <p:nvSpPr>
            <p:cNvPr id="5" name="Rectangle 4"/>
            <p:cNvSpPr/>
            <p:nvPr/>
          </p:nvSpPr>
          <p:spPr>
            <a:xfrm>
              <a:off x="611560" y="2348880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68860" y="2348880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9973" y="2345708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57468" y="2348880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4514" y="2352052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963" y="2348880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96336" y="2345708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772816"/>
              <a:ext cx="8208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Março            Abril               Maio              Junho           Julho            Agosto          Setembro      </a:t>
              </a:r>
              <a:endParaRPr lang="pt-PT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512" y="4437112"/>
              <a:ext cx="1440160" cy="9233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Plano de Tese</a:t>
              </a:r>
            </a:p>
            <a:p>
              <a:r>
                <a:rPr lang="pt-PT" dirty="0" smtClean="0"/>
                <a:t>completado</a:t>
              </a:r>
              <a:endParaRPr lang="pt-PT" dirty="0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251520" y="3284984"/>
              <a:ext cx="205680" cy="11521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560" y="3573017"/>
              <a:ext cx="396044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1ª fase da pesquisa concluída. Dados todos recolhidos, desenvolvimento experimental acabado</a:t>
              </a:r>
              <a:endParaRPr lang="pt-PT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4962" y="4437112"/>
              <a:ext cx="2774475" cy="7386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Tratamento de dados feito. Figuras e tabelas concluídas. 2ª pesquisa bibliográfica concluída</a:t>
              </a:r>
              <a:endParaRPr lang="pt-PT" sz="1400" dirty="0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6804816" y="3437696"/>
              <a:ext cx="244498" cy="1738079"/>
            </a:xfrm>
            <a:prstGeom prst="up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4505242" y="3425828"/>
              <a:ext cx="221118" cy="670409"/>
            </a:xfrm>
            <a:prstGeom prst="up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7528" y="5459182"/>
              <a:ext cx="2774475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Escrita da tese concluída, revisão do orientador concluída</a:t>
              </a:r>
              <a:endParaRPr lang="pt-PT" sz="1400" dirty="0"/>
            </a:p>
          </p:txBody>
        </p:sp>
        <p:sp>
          <p:nvSpPr>
            <p:cNvPr id="21" name="Up Arrow 20"/>
            <p:cNvSpPr/>
            <p:nvPr/>
          </p:nvSpPr>
          <p:spPr>
            <a:xfrm>
              <a:off x="8465682" y="3425829"/>
              <a:ext cx="289554" cy="2545752"/>
            </a:xfrm>
            <a:prstGeom prst="up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560" y="1340768"/>
              <a:ext cx="8075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Calendarização típica de uma tese de mestrado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22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329812" cy="53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7" y="914714"/>
            <a:ext cx="7714286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0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" y="620688"/>
            <a:ext cx="9104671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429000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EXEMPLO DE PERGUNTAS DE PARTIDA:</a:t>
            </a:r>
          </a:p>
          <a:p>
            <a:endParaRPr lang="pt-PT" sz="2400" b="1" dirty="0"/>
          </a:p>
          <a:p>
            <a:r>
              <a:rPr lang="pt-PT" sz="2400" b="1" dirty="0" smtClean="0"/>
              <a:t>Qual o feito do aquecimento global no meio ambiente? POUCO ESPECÍFICA</a:t>
            </a:r>
          </a:p>
          <a:p>
            <a:endParaRPr lang="pt-PT" sz="2400" b="1" dirty="0"/>
          </a:p>
          <a:p>
            <a:r>
              <a:rPr lang="pt-PT" sz="2400" b="1" dirty="0" smtClean="0"/>
              <a:t>De que forma o degelo das calotas polares está a </a:t>
            </a:r>
            <a:r>
              <a:rPr lang="pt-PT" sz="2400" b="1" dirty="0" err="1" smtClean="0"/>
              <a:t>afectar</a:t>
            </a:r>
            <a:r>
              <a:rPr lang="pt-PT" sz="2400" b="1" dirty="0" smtClean="0"/>
              <a:t> os pinguins na Antártida? ESPECÍFICA</a:t>
            </a:r>
          </a:p>
          <a:p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0011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0695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6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08" y="908720"/>
            <a:ext cx="865829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4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19" y="676619"/>
            <a:ext cx="7704762" cy="5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4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00" y="1005190"/>
            <a:ext cx="7600000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513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Office Theme</vt:lpstr>
      <vt:lpstr>Como Escrever Teses: conteúdo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EXEMPLO DE SEQUÊNCIA 5º Introdução, título</vt:lpstr>
      <vt:lpstr>PowerPoint Presentation</vt:lpstr>
      <vt:lpstr>Calendarização: a chave do sucesso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</dc:creator>
  <cp:lastModifiedBy>Teresa Ferreira</cp:lastModifiedBy>
  <cp:revision>36</cp:revision>
  <dcterms:created xsi:type="dcterms:W3CDTF">2017-08-06T14:53:45Z</dcterms:created>
  <dcterms:modified xsi:type="dcterms:W3CDTF">2019-10-24T07:23:48Z</dcterms:modified>
</cp:coreProperties>
</file>